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0" r:id="rId3"/>
    <p:sldId id="393" r:id="rId4"/>
    <p:sldId id="299" r:id="rId5"/>
    <p:sldId id="395" r:id="rId6"/>
    <p:sldId id="396" r:id="rId7"/>
    <p:sldId id="387" r:id="rId8"/>
    <p:sldId id="257" r:id="rId9"/>
    <p:sldId id="258" r:id="rId10"/>
    <p:sldId id="259" r:id="rId11"/>
    <p:sldId id="388" r:id="rId12"/>
    <p:sldId id="261" r:id="rId13"/>
    <p:sldId id="390" r:id="rId14"/>
    <p:sldId id="397" r:id="rId15"/>
    <p:sldId id="305" r:id="rId16"/>
    <p:sldId id="280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86" d="100"/>
          <a:sy n="86" d="100"/>
        </p:scale>
        <p:origin x="151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2/2/2022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607F-5809-4825-8705-19EA57820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1CF09-6476-4592-A8A4-E8A794AAB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16FE5-E988-4291-90B0-F1A45A3A1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10F97-2FBF-476E-9DE9-01123505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2989-AEF7-4FAB-A523-99FD250D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690B-40AE-4FF0-8B7A-6F4E1366A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February 3, 2022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dcresearch.maps.arcgis.com/apps/View/index.html?appid=8d7cbd5588914037bd8e46188cb905b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2C24-52D6-4E19-ADEA-539D0EC7C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5" y="4484324"/>
            <a:ext cx="9133935" cy="1828800"/>
          </a:xfrm>
        </p:spPr>
        <p:txBody>
          <a:bodyPr/>
          <a:lstStyle/>
          <a:p>
            <a:r>
              <a:rPr lang="en-US" dirty="0"/>
              <a:t>City of Goleta</a:t>
            </a:r>
            <a:br>
              <a:rPr lang="en-US" dirty="0"/>
            </a:br>
            <a:r>
              <a:rPr lang="en-US" dirty="0"/>
              <a:t>Transition to District Elections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84D44-EF6B-4F99-A674-11FE145F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60" y="228600"/>
            <a:ext cx="7227879" cy="46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990B66E-929F-4594-9E25-632943F69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68" y="1991458"/>
            <a:ext cx="4022741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237059-1E75-4C69-84AA-9F86916D5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1" y="1991458"/>
            <a:ext cx="4022741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4FF8CE-AFFA-4E2C-B37C-9EF50B1DD076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Three Districts Cross, Minimally or Substantially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B8D22-FEB9-4290-A241-5B09D4CB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343063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564FB32-DFE1-4CFB-A58B-070D99A08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4" y="1595467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74CA9C2-6026-43A4-B73A-AE10F948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6" y="1595467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83E85D-7120-44C3-8A8D-751FC3965B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09" y="1595467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8677FC-6A9A-435B-990A-ADADAAC8A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1" y="3795976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C41E36-3842-464A-9381-7EE2222934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22" y="3795976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B8019EB1-97C2-4685-A8C4-ED52276063AF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Four Districts Cross, District 3 Minimally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9C0E9-C764-4528-8953-2FED369F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397166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80BFB1-1B42-4B2C-B605-BE8380B458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97" y="1624650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67D6A2-91A4-46CB-A700-35D02D99C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68" y="1624650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72C7BC-37D8-4AAD-9A16-BF59C301D7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51" y="3795976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5342E5-36FA-47A3-925F-779EC30B8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22" y="3795976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12120228-1A13-413F-A98D-0B10D1284953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Four Districts Cross, District 3 Substantially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F39CE-E75A-4462-A9E9-6DF641D2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61464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7D04A-8616-4425-A846-D71C223A8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0" y="868680"/>
            <a:ext cx="6555578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2909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053691-D3B3-4264-B695-52B040C20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10" y="868680"/>
            <a:ext cx="6555578" cy="50292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Plans</a:t>
            </a:r>
          </a:p>
        </p:txBody>
      </p:sp>
    </p:spTree>
    <p:extLst>
      <p:ext uri="{BB962C8B-B14F-4D97-AF65-F5344CB8AC3E}">
        <p14:creationId xmlns:p14="http://schemas.microsoft.com/office/powerpoint/2010/main" val="278323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5E2FF6-1528-4D9A-BFFE-A7281B3F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Focus Plans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0A1AF8D-FC13-426A-9B13-DF3A5FB25696}"/>
              </a:ext>
            </a:extLst>
          </p:cNvPr>
          <p:cNvSpPr txBox="1">
            <a:spLocks/>
          </p:cNvSpPr>
          <p:nvPr/>
        </p:nvSpPr>
        <p:spPr>
          <a:xfrm>
            <a:off x="10064" y="907123"/>
            <a:ext cx="4561938" cy="5496951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b="1" dirty="0"/>
              <a:t>Plan 701</a:t>
            </a:r>
          </a:p>
          <a:p>
            <a:r>
              <a:rPr lang="en-US" sz="1800" dirty="0"/>
              <a:t>District 1 crosses over minimally; all other districts stay on one side of the freeway</a:t>
            </a:r>
          </a:p>
          <a:p>
            <a:r>
              <a:rPr lang="en-US" sz="1800" dirty="0"/>
              <a:t>Population deviation: 9.2% (District 4 –2.8%)</a:t>
            </a:r>
          </a:p>
          <a:p>
            <a:r>
              <a:rPr lang="en-US" sz="1800" dirty="0"/>
              <a:t>District Latino CVAP: 29%, 25%, 15%, 32%</a:t>
            </a:r>
          </a:p>
          <a:p>
            <a:r>
              <a:rPr lang="en-US" sz="1800" dirty="0"/>
              <a:t>All four districts are contiguous</a:t>
            </a:r>
          </a:p>
          <a:p>
            <a:r>
              <a:rPr lang="en-US" sz="1800" dirty="0"/>
              <a:t>Does not split any neighborhoods</a:t>
            </a:r>
          </a:p>
          <a:p>
            <a:r>
              <a:rPr lang="en-US" sz="1800" dirty="0"/>
              <a:t>Closely adheres to general plan subareas as communities of interest and, to a lesser extent, elementary school attendance areas</a:t>
            </a:r>
          </a:p>
          <a:p>
            <a:r>
              <a:rPr lang="en-US" sz="1800" dirty="0"/>
              <a:t>Does not split the airport noise corridor or “demographic outliers”</a:t>
            </a:r>
          </a:p>
          <a:p>
            <a:r>
              <a:rPr lang="en-US" sz="1800" dirty="0"/>
              <a:t>District boundaries follow the railroad and major streets</a:t>
            </a:r>
          </a:p>
          <a:p>
            <a:r>
              <a:rPr lang="en-US" sz="1800" dirty="0"/>
              <a:t>All four districts are compact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C41EB87-CC83-4B84-95F4-0238242AA430}"/>
              </a:ext>
            </a:extLst>
          </p:cNvPr>
          <p:cNvSpPr txBox="1">
            <a:spLocks/>
          </p:cNvSpPr>
          <p:nvPr/>
        </p:nvSpPr>
        <p:spPr>
          <a:xfrm>
            <a:off x="4572000" y="907123"/>
            <a:ext cx="4572000" cy="54762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Plan 206</a:t>
            </a:r>
          </a:p>
          <a:p>
            <a:r>
              <a:rPr lang="en-US" sz="1800" dirty="0"/>
              <a:t>District 1 crosses over minimally; all other districts stay on one side of the freeway</a:t>
            </a:r>
          </a:p>
          <a:p>
            <a:r>
              <a:rPr lang="en-US" sz="1800" dirty="0"/>
              <a:t>Population deviation: 9.4% (District 4 –2.9%)</a:t>
            </a:r>
          </a:p>
          <a:p>
            <a:r>
              <a:rPr lang="en-US" sz="1800" dirty="0"/>
              <a:t>District Latino CVAP: 29%, 25%, 15%, 32%</a:t>
            </a:r>
          </a:p>
          <a:p>
            <a:r>
              <a:rPr lang="en-US" sz="1800" dirty="0"/>
              <a:t>All four districts are contiguous</a:t>
            </a:r>
          </a:p>
          <a:p>
            <a:r>
              <a:rPr lang="en-US" sz="1800" dirty="0"/>
              <a:t>Does not split any neighborhoods</a:t>
            </a:r>
          </a:p>
          <a:p>
            <a:r>
              <a:rPr lang="en-US" sz="1800" dirty="0"/>
              <a:t>Closely adheres to general plan subareas as communities of interest and, to a lesser extent, elementary school attendance areas</a:t>
            </a:r>
          </a:p>
          <a:p>
            <a:r>
              <a:rPr lang="en-US" sz="1800" dirty="0"/>
              <a:t>Does not split the airport noise corridor or “demographic outliers”</a:t>
            </a:r>
          </a:p>
          <a:p>
            <a:r>
              <a:rPr lang="en-US" sz="1800" dirty="0"/>
              <a:t>District boundaries follow the freeway and major streets</a:t>
            </a:r>
          </a:p>
          <a:p>
            <a:r>
              <a:rPr lang="en-US" sz="1800" dirty="0"/>
              <a:t>All four districts are compact</a:t>
            </a:r>
          </a:p>
        </p:txBody>
      </p:sp>
    </p:spTree>
    <p:extLst>
      <p:ext uri="{BB962C8B-B14F-4D97-AF65-F5344CB8AC3E}">
        <p14:creationId xmlns:p14="http://schemas.microsoft.com/office/powerpoint/2010/main" val="2302814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Hearing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Questions about the proposed districting plans?</a:t>
            </a:r>
          </a:p>
          <a:p>
            <a:r>
              <a:rPr lang="en-US" dirty="0"/>
              <a:t>Which plan(s) do you prefer?</a:t>
            </a:r>
          </a:p>
          <a:p>
            <a:r>
              <a:rPr lang="en-US" sz="2800" dirty="0"/>
              <a:t>What, if anything, would you like to see revised in your preferred plan(s)?</a:t>
            </a:r>
          </a:p>
          <a:p>
            <a:r>
              <a:rPr lang="en-US" dirty="0"/>
              <a:t>Please refer to the </a:t>
            </a:r>
            <a:r>
              <a:rPr lang="en-US" dirty="0">
                <a:hlinkClick r:id="rId2"/>
              </a:rPr>
              <a:t>Interactive Review Map</a:t>
            </a:r>
            <a:r>
              <a:rPr lang="en-US" dirty="0"/>
              <a:t> for a detailed look at each plan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F881C-6686-40A0-8932-1222E22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and Goals for Drawing Districts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6009-779F-4B75-B8A0-0106AB73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E41DE-590C-492B-89CE-55BAFD7FE382}"/>
              </a:ext>
            </a:extLst>
          </p:cNvPr>
          <p:cNvSpPr txBox="1">
            <a:spLocks/>
          </p:cNvSpPr>
          <p:nvPr/>
        </p:nvSpPr>
        <p:spPr>
          <a:xfrm>
            <a:off x="177019" y="1706564"/>
            <a:ext cx="2590800" cy="2408236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/>
              <a:t>Equal Population</a:t>
            </a:r>
          </a:p>
          <a:p>
            <a:r>
              <a:rPr lang="en-US" altLang="en-US" sz="1800" b="1"/>
              <a:t>Federal Voting Rights Act</a:t>
            </a:r>
          </a:p>
          <a:p>
            <a:r>
              <a:rPr lang="en-US" altLang="en-US" sz="1800" b="1"/>
              <a:t>No Racial Gerrymandering</a:t>
            </a:r>
          </a:p>
          <a:p>
            <a:pPr lvl="1"/>
            <a:endParaRPr lang="en-US" altLang="en-US" sz="1400" b="1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3BBD6B-18DC-4572-8345-0314AD19190B}"/>
              </a:ext>
            </a:extLst>
          </p:cNvPr>
          <p:cNvSpPr txBox="1">
            <a:spLocks/>
          </p:cNvSpPr>
          <p:nvPr/>
        </p:nvSpPr>
        <p:spPr bwMode="auto">
          <a:xfrm>
            <a:off x="179095" y="1084264"/>
            <a:ext cx="2590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1. 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D588EC-196C-4ABD-B37A-5982D0A02ABA}"/>
              </a:ext>
            </a:extLst>
          </p:cNvPr>
          <p:cNvSpPr txBox="1">
            <a:spLocks/>
          </p:cNvSpPr>
          <p:nvPr/>
        </p:nvSpPr>
        <p:spPr>
          <a:xfrm>
            <a:off x="2791666" y="1084264"/>
            <a:ext cx="3214637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2. California Criteria for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BC1AB-5512-44D0-B177-2E86DCEB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19" y="4220466"/>
            <a:ext cx="2413416" cy="16002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C4D300-45E8-4DD9-953D-2C601AB1A2EB}"/>
              </a:ext>
            </a:extLst>
          </p:cNvPr>
          <p:cNvSpPr txBox="1">
            <a:spLocks/>
          </p:cNvSpPr>
          <p:nvPr/>
        </p:nvSpPr>
        <p:spPr>
          <a:xfrm>
            <a:off x="2791666" y="1687306"/>
            <a:ext cx="3214637" cy="413336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Geographically contiguous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Undivided neighborhoods and “communities of interest” </a:t>
            </a:r>
            <a:br>
              <a:rPr lang="en-US" altLang="en-US" sz="1800" b="1" dirty="0"/>
            </a:br>
            <a:r>
              <a:rPr lang="en-US" altLang="en-US" sz="1400" dirty="0"/>
              <a:t>(Socio-economic geographic areas that should be kept together)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Easily identifiable boundaries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800" b="1" dirty="0"/>
              <a:t>Compact</a:t>
            </a:r>
            <a:br>
              <a:rPr lang="en-US" altLang="en-US" sz="1800" b="1" dirty="0"/>
            </a:br>
            <a:r>
              <a:rPr lang="en-US" altLang="en-US" sz="1400" dirty="0"/>
              <a:t>(Do not bypass one group of people to get to a more distant group of people)</a:t>
            </a:r>
          </a:p>
          <a:p>
            <a:pPr marL="0" indent="0">
              <a:buNone/>
              <a:defRPr/>
            </a:pPr>
            <a:r>
              <a:rPr lang="en-US" altLang="en-US" sz="18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Prohibited</a:t>
            </a:r>
            <a:r>
              <a:rPr lang="en-US" altLang="en-US" sz="1600" b="1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1400" i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“Shall not favor or discriminate against a political party.”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800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D573AF9-3D14-4A50-AA08-26FE42925484}"/>
              </a:ext>
            </a:extLst>
          </p:cNvPr>
          <p:cNvSpPr txBox="1">
            <a:spLocks/>
          </p:cNvSpPr>
          <p:nvPr/>
        </p:nvSpPr>
        <p:spPr>
          <a:xfrm>
            <a:off x="6030151" y="1066800"/>
            <a:ext cx="3037649" cy="6397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3. Other Traditional Districting Principles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A7ACEBE-6AE4-41DE-B9FB-3583DAC1AF1E}"/>
              </a:ext>
            </a:extLst>
          </p:cNvPr>
          <p:cNvSpPr txBox="1">
            <a:spLocks/>
          </p:cNvSpPr>
          <p:nvPr/>
        </p:nvSpPr>
        <p:spPr>
          <a:xfrm>
            <a:off x="6028075" y="1687306"/>
            <a:ext cx="3037650" cy="413336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Future population growth</a:t>
            </a:r>
          </a:p>
        </p:txBody>
      </p:sp>
    </p:spTree>
    <p:extLst>
      <p:ext uri="{BB962C8B-B14F-4D97-AF65-F5344CB8AC3E}">
        <p14:creationId xmlns:p14="http://schemas.microsoft.com/office/powerpoint/2010/main" val="25610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747D64-9B75-42DF-A79C-8EF87B417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1" y="1986886"/>
            <a:ext cx="4028701" cy="3090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558C9-C9FA-4596-82E3-376A6B1E5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08" y="1986886"/>
            <a:ext cx="4028701" cy="3090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4FF8CE-AFFA-4E2C-B37C-9EF50B1DD076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Neighborhood Maps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7C790-30CE-46FE-8E7E-F5D9F9A4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304288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0328FB-8BE5-4610-AF9F-90AB0369E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1" y="1986886"/>
            <a:ext cx="4028701" cy="3090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9A13F5-CCC9-44EB-928A-6A339A800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08" y="1986886"/>
            <a:ext cx="4028701" cy="3090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F715D2-94EF-4F1D-B86F-557A0364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7B6EB55-0E8E-4FF0-888D-7F800288C21E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Noncontiguous Districts</a:t>
            </a:r>
          </a:p>
        </p:txBody>
      </p:sp>
    </p:spTree>
    <p:extLst>
      <p:ext uri="{BB962C8B-B14F-4D97-AF65-F5344CB8AC3E}">
        <p14:creationId xmlns:p14="http://schemas.microsoft.com/office/powerpoint/2010/main" val="107883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024E12E-6C0D-4904-A2B2-5AEF7BA63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" y="838200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9538D0-E237-4F2C-AF25-36E4ADD63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66" y="838200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540F95-5FDD-4DAC-9E22-0F3179401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71" y="838200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A8725F-7704-4997-8B3E-BEC4631F6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76" y="838200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904011-EC32-46D6-9CCF-5054FFC32C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" y="2692849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2171E-3090-4C44-83D5-FDE9E7B9D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66" y="2692849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D42B46-455A-4263-93AA-4167EC4F48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29" y="2692849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E7F86BD-00FF-4E95-9C13-F170C3BE35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17" y="2692849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F4664-8C9E-4725-A016-6296814DD4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2187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1AF87A-04C7-412B-848B-D587EEDACD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66" y="4552187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6BD855-94C4-4678-B942-657B1F06B6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20" y="4547498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3A104C9-E982-4E26-8735-6175D685AE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17" y="4547498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D3FF9B20-BCC7-4FCF-876A-9AF5554EACA4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Unbalanced Districts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5B9DC-D009-4195-BC23-6A47C160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195312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7637417-C557-4285-B80C-E0CF019C10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" y="1717490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89EAAD-DBA3-42D7-BF07-592B757AB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66" y="1725168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9FA980E-F451-4334-B57D-3EEC50F5E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52" y="1717490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4AEBAB5-5B89-4888-B5E4-4B3CEC1326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77" y="1717549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36A6E32-DE26-4D13-B4EE-D29154E23B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5" y="3576828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5AD3E4-45C4-4764-A73F-17A978F1A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91" y="3576828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5B032A-F7FA-42F5-B7D3-5F34440ABC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27" y="3581400"/>
            <a:ext cx="2240816" cy="1719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D3FF9B20-BCC7-4FCF-876A-9AF5554EACA4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Unbalanced Districts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7AC925-AB35-4561-81FA-08D9F2A2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198693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84A7C2-61F7-4653-966B-B37E1759C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2" y="1719776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434121-C437-4C0E-9264-3ADD46575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26" y="1719776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462B0-0BAD-4914-BD76-53205D07E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" y="1719776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5EE24D-8410-4300-B74D-BB6F0A851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81" y="1719776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460F06-A674-4727-8B89-83A711034D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" y="3576711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429CDC-2E11-4ABE-9059-15C3F97182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26" y="3576711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E78FB5-7B2F-46D5-BA77-F0ABB8B412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2" y="3576711"/>
            <a:ext cx="2234856" cy="17145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131608-2134-4D2E-8E63-82B55CF001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81" y="3576711"/>
            <a:ext cx="2234856" cy="17145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692178E2-0B21-401E-A70A-79965F040A58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One District Crosses Minimally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8E1C8-5190-4845-906E-400BC329C6F6}"/>
              </a:ext>
            </a:extLst>
          </p:cNvPr>
          <p:cNvSpPr txBox="1"/>
          <p:nvPr/>
        </p:nvSpPr>
        <p:spPr>
          <a:xfrm>
            <a:off x="4797902" y="5233591"/>
            <a:ext cx="18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Recommended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0A66BF-3372-462D-834F-C8AB1E90FDE3}"/>
              </a:ext>
            </a:extLst>
          </p:cNvPr>
          <p:cNvSpPr txBox="1"/>
          <p:nvPr/>
        </p:nvSpPr>
        <p:spPr>
          <a:xfrm>
            <a:off x="7087724" y="5233591"/>
            <a:ext cx="18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Recommended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13D99-22D4-45DB-A3BC-BBBBA34B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192480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F13C06-DD12-44B4-814A-C9EDC40B5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" y="1719776"/>
            <a:ext cx="2234856" cy="17145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4E7EE5-6304-4D1E-BACD-DC2C5CA954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26" y="1719776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AFF17F-3E15-442F-8554-A520BBD8FF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2" y="1719776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D59A14-1944-440C-A4E2-1BF04986E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77" y="1719776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4819D7-8622-436C-A42D-FCA72F872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" y="3576711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425A23-5BB3-4B30-83DF-3F41D90D6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26" y="3576711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810BEE-B396-4FB8-8E46-DF58B906F2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02" y="3576711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A8F158-AFD0-493B-8008-4F64C7ADBE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77" y="3576711"/>
            <a:ext cx="2234856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D3FF9B20-BCC7-4FCF-876A-9AF5554EACA4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One District Crosses Substantially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6E20EB-C3D7-40ED-B69D-D12C23DCAACD}"/>
              </a:ext>
            </a:extLst>
          </p:cNvPr>
          <p:cNvSpPr txBox="1"/>
          <p:nvPr/>
        </p:nvSpPr>
        <p:spPr>
          <a:xfrm>
            <a:off x="220163" y="1366734"/>
            <a:ext cx="18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Recommended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0341D-BEDA-4124-937A-38CE7D02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72266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8410E1-08A4-4C16-8458-2D8C18B8D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4" y="1595467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5646EF-F856-4181-96EC-9FA2D53C4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6" y="1595467"/>
            <a:ext cx="2681828" cy="20574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2559EF-7EC3-4D41-B91F-5689C05F9F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09" y="1595467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B35A37-C408-4B34-8140-E997234BA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4" y="3795976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DF78AD-1C52-4DA7-906E-67F76C6CD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6" y="3795976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B8CE8B-BA53-47B9-812C-8FBC35FE0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09" y="3795976"/>
            <a:ext cx="268182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F24ECF8E-29C4-462B-9024-79C13996899E}"/>
              </a:ext>
            </a:extLst>
          </p:cNvPr>
          <p:cNvSpPr txBox="1">
            <a:spLocks/>
          </p:cNvSpPr>
          <p:nvPr/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kern="1200">
                <a:solidFill>
                  <a:srgbClr val="002060"/>
                </a:solidFill>
                <a:latin typeface="Garamond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Two Districts Cross, Minimally or Substantially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523D1-BE42-482C-BB03-EF3C3495F795}"/>
              </a:ext>
            </a:extLst>
          </p:cNvPr>
          <p:cNvSpPr txBox="1"/>
          <p:nvPr/>
        </p:nvSpPr>
        <p:spPr>
          <a:xfrm>
            <a:off x="3656171" y="1232871"/>
            <a:ext cx="1831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Garamond" panose="02020404030301010803" pitchFamily="18" charset="0"/>
              </a:rPr>
              <a:t>Recommended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E45AD-B6FA-41EE-88BE-9CBFF18B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February 3, 2022</a:t>
            </a:r>
          </a:p>
        </p:txBody>
      </p:sp>
    </p:spTree>
    <p:extLst>
      <p:ext uri="{BB962C8B-B14F-4D97-AF65-F5344CB8AC3E}">
        <p14:creationId xmlns:p14="http://schemas.microsoft.com/office/powerpoint/2010/main" val="615089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6905</TotalTime>
  <Words>474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Garamond</vt:lpstr>
      <vt:lpstr>Tw Cen MT</vt:lpstr>
      <vt:lpstr>Wingdings</vt:lpstr>
      <vt:lpstr>Wingdings 2</vt:lpstr>
      <vt:lpstr>Median</vt:lpstr>
      <vt:lpstr>City of Goleta Transition to District Elections</vt:lpstr>
      <vt:lpstr>Rules and Goals for Drawing Districts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Focus Plans</vt:lpstr>
      <vt:lpstr>Focus Plans</vt:lpstr>
      <vt:lpstr>Analysis of Focus Plans</vt:lpstr>
      <vt:lpstr>Public Hearing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Daniel Phillips</cp:lastModifiedBy>
  <cp:revision>479</cp:revision>
  <cp:lastPrinted>2017-05-23T05:26:42Z</cp:lastPrinted>
  <dcterms:created xsi:type="dcterms:W3CDTF">2011-05-19T00:29:13Z</dcterms:created>
  <dcterms:modified xsi:type="dcterms:W3CDTF">2022-02-02T20:03:58Z</dcterms:modified>
</cp:coreProperties>
</file>