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61" r:id="rId5"/>
    <p:sldId id="264" r:id="rId6"/>
    <p:sldId id="270" r:id="rId7"/>
    <p:sldId id="271" r:id="rId8"/>
    <p:sldId id="272" r:id="rId9"/>
    <p:sldId id="273" r:id="rId10"/>
    <p:sldId id="275" r:id="rId11"/>
    <p:sldId id="276" r:id="rId12"/>
    <p:sldId id="278" r:id="rId13"/>
    <p:sldId id="277" r:id="rId14"/>
    <p:sldId id="279" r:id="rId15"/>
    <p:sldId id="281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FF99"/>
    <a:srgbClr val="C13F3F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0" autoAdjust="0"/>
    <p:restoredTop sz="96357" autoAdjust="0"/>
  </p:normalViewPr>
  <p:slideViewPr>
    <p:cSldViewPr>
      <p:cViewPr varScale="1">
        <p:scale>
          <a:sx n="86" d="100"/>
          <a:sy n="86" d="100"/>
        </p:scale>
        <p:origin x="151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7, 2021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7,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7, 2021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June 7,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June 7, 2021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7, 2021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7, 2021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gis.com/apps/View/index.html?appid=f311a464f12c4ed78690d55f0d98d14a" TargetMode="External"/><Relationship Id="rId2" Type="http://schemas.openxmlformats.org/officeDocument/2006/relationships/hyperlink" Target="https://www.arcgis.com/apps/View/index.html?appid=f311a464f12c4ed78690d55f0d98d14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istrictr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zolia.caliper.com/SantaMonica/Default.aspx" TargetMode="External"/><Relationship Id="rId2" Type="http://schemas.openxmlformats.org/officeDocument/2006/relationships/hyperlink" Target="https://www.caliper.com/maptitude-online-redistricting/help/quick-start-guide-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awgolet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torymaps.arcgis.com/stories/15df1ac9b585488b87ec74575934dd6f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2C24-52D6-4E19-ADEA-539D0EC7C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5" y="4484324"/>
            <a:ext cx="9133935" cy="1828800"/>
          </a:xfrm>
        </p:spPr>
        <p:txBody>
          <a:bodyPr/>
          <a:lstStyle/>
          <a:p>
            <a:r>
              <a:rPr lang="en-US" dirty="0"/>
              <a:t>City of Goleta</a:t>
            </a:r>
            <a:br>
              <a:rPr lang="en-US" dirty="0"/>
            </a:br>
            <a:r>
              <a:rPr lang="en-US" dirty="0"/>
              <a:t>Introduction to Districting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DF98C-BCDA-446E-87CC-942F990BFA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84D44-EF6B-4F99-A674-11FE145FD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60" y="228600"/>
            <a:ext cx="7227879" cy="46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3DCE7-0F48-4646-B6B3-40405871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Map Review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82BED-6BA9-4D89-9E6C-4086408B12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Online Interactive Review Map</a:t>
            </a:r>
          </a:p>
          <a:p>
            <a:pPr lvl="1"/>
            <a:r>
              <a:rPr lang="en-US" sz="2000" dirty="0"/>
              <a:t>ESRI’s “ArcGIS Online” – similar to Google Maps in ease of use</a:t>
            </a:r>
          </a:p>
          <a:p>
            <a:pPr lvl="1"/>
            <a:r>
              <a:rPr lang="en-US" sz="2000" dirty="0"/>
              <a:t>Used to review, analyze and compare maps, not to create them</a:t>
            </a:r>
          </a:p>
          <a:p>
            <a:pPr lvl="1"/>
            <a:r>
              <a:rPr lang="en-US" sz="2000" dirty="0"/>
              <a:t>Includes overlays of “community of interest”  and other Story Map data</a:t>
            </a:r>
          </a:p>
          <a:p>
            <a:pPr lvl="1"/>
            <a:r>
              <a:rPr lang="en-US" sz="2000" dirty="0">
                <a:hlinkClick r:id="rId2"/>
              </a:rPr>
              <a:t>Sample map from Lake Forest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A5697-D174-489B-B725-0ABBD85EAE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66DD27B1-00D0-47DF-BBD0-47F57845DA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000" t="10001" r="19167" b="9999"/>
          <a:stretch/>
        </p:blipFill>
        <p:spPr>
          <a:xfrm>
            <a:off x="2551514" y="3276600"/>
            <a:ext cx="4275667" cy="27163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311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139D-AA9F-4C1B-BF93-C5D5FE35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4553437" cy="914400"/>
          </a:xfrm>
        </p:spPr>
        <p:txBody>
          <a:bodyPr>
            <a:noAutofit/>
          </a:bodyPr>
          <a:lstStyle/>
          <a:p>
            <a:r>
              <a:rPr lang="en-US" sz="3200" dirty="0"/>
              <a:t>Simple Map Drawing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9AE0A-F063-439E-83DE-6415482A40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990600"/>
            <a:ext cx="4553437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Paper “Public Participation Kit”</a:t>
            </a:r>
          </a:p>
          <a:p>
            <a:pPr lvl="1"/>
            <a:r>
              <a:rPr lang="en-US" sz="2000" dirty="0"/>
              <a:t>For those without internet access or who prefer paper</a:t>
            </a:r>
          </a:p>
          <a:p>
            <a:pPr lvl="1"/>
            <a:r>
              <a:rPr lang="en-US" sz="2000" dirty="0"/>
              <a:t>Total Population Counts only – no demographic numbers</a:t>
            </a:r>
          </a:p>
          <a:p>
            <a:pPr lvl="1"/>
            <a:r>
              <a:rPr lang="en-US" sz="2000" dirty="0"/>
              <a:t>Geographic units would be small neighborhood segments as exemplified by this map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C011C-9BD6-4169-A0F3-7D2F14A329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05470D9-58B0-4D66-8F5D-5820F35A71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2764" r="3562" b="2115"/>
          <a:stretch/>
        </p:blipFill>
        <p:spPr>
          <a:xfrm>
            <a:off x="4590563" y="152400"/>
            <a:ext cx="4553437" cy="601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FD62DFF-34ED-4977-AD62-5E1E0B254CC0}"/>
              </a:ext>
            </a:extLst>
          </p:cNvPr>
          <p:cNvSpPr/>
          <p:nvPr/>
        </p:nvSpPr>
        <p:spPr>
          <a:xfrm>
            <a:off x="7019109" y="1249134"/>
            <a:ext cx="457200" cy="251460"/>
          </a:xfrm>
          <a:prstGeom prst="ellipse">
            <a:avLst/>
          </a:prstGeom>
          <a:noFill/>
          <a:ln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D5EA54-0B96-4735-A7BE-70ACC5E5C2E6}"/>
              </a:ext>
            </a:extLst>
          </p:cNvPr>
          <p:cNvCxnSpPr>
            <a:cxnSpLocks/>
          </p:cNvCxnSpPr>
          <p:nvPr/>
        </p:nvCxnSpPr>
        <p:spPr>
          <a:xfrm flipH="1">
            <a:off x="6248400" y="914400"/>
            <a:ext cx="304800" cy="0"/>
          </a:xfrm>
          <a:prstGeom prst="straightConnector1">
            <a:avLst/>
          </a:prstGeom>
          <a:ln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34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139D-AA9F-4C1B-BF93-C5D5FE35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4553437" cy="914400"/>
          </a:xfrm>
        </p:spPr>
        <p:txBody>
          <a:bodyPr>
            <a:noAutofit/>
          </a:bodyPr>
          <a:lstStyle/>
          <a:p>
            <a:r>
              <a:rPr lang="en-US" sz="3200" dirty="0"/>
              <a:t>Simple Map Drawing Tool </a:t>
            </a:r>
            <a:br>
              <a:rPr lang="en-US" sz="3200" dirty="0"/>
            </a:br>
            <a:r>
              <a:rPr lang="en-US" sz="3200" dirty="0"/>
              <a:t>+ Excel Supplement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9AE0A-F063-439E-83DE-6415482A40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990600"/>
            <a:ext cx="4553437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“Public Participation Kit”</a:t>
            </a:r>
          </a:p>
          <a:p>
            <a:pPr lvl="1"/>
            <a:r>
              <a:rPr lang="en-US" sz="2000" dirty="0"/>
              <a:t>For those who know Excel and do not wish to use online tools</a:t>
            </a:r>
          </a:p>
          <a:p>
            <a:pPr lvl="1"/>
            <a:r>
              <a:rPr lang="en-US" sz="2000" dirty="0"/>
              <a:t>Adds CVAP data</a:t>
            </a:r>
          </a:p>
          <a:p>
            <a:pPr lvl="1"/>
            <a:r>
              <a:rPr lang="en-US" sz="2000" dirty="0"/>
              <a:t>Excel does the math</a:t>
            </a:r>
          </a:p>
          <a:p>
            <a:pPr lvl="1"/>
            <a:r>
              <a:rPr lang="en-US" sz="2000" dirty="0"/>
              <a:t>Geographic units would be small neighborhood segments as exemplified by this map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C011C-9BD6-4169-A0F3-7D2F14A329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E075AAB-44A5-4AC3-A909-8A00490CD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3333" r="2544" b="2222"/>
          <a:stretch/>
        </p:blipFill>
        <p:spPr>
          <a:xfrm>
            <a:off x="4469801" y="-1"/>
            <a:ext cx="4674199" cy="601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E758B-F40F-49EE-BFB3-3BE3BBC048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333" b="64815"/>
          <a:stretch/>
        </p:blipFill>
        <p:spPr>
          <a:xfrm>
            <a:off x="10064" y="4005179"/>
            <a:ext cx="5552536" cy="1939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DCCBD2-173C-4241-99A0-0031731528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889" r="38333" b="5555"/>
          <a:stretch/>
        </p:blipFill>
        <p:spPr>
          <a:xfrm>
            <a:off x="5181600" y="3609704"/>
            <a:ext cx="3952336" cy="272390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679D00-3A2D-4811-8A80-C9795AC9AE70}"/>
              </a:ext>
            </a:extLst>
          </p:cNvPr>
          <p:cNvCxnSpPr>
            <a:cxnSpLocks/>
          </p:cNvCxnSpPr>
          <p:nvPr/>
        </p:nvCxnSpPr>
        <p:spPr>
          <a:xfrm flipH="1">
            <a:off x="5943600" y="1371600"/>
            <a:ext cx="304800" cy="0"/>
          </a:xfrm>
          <a:prstGeom prst="straightConnector1">
            <a:avLst/>
          </a:prstGeom>
          <a:ln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A79EB0A-194B-407A-B73F-D6706AE300D7}"/>
              </a:ext>
            </a:extLst>
          </p:cNvPr>
          <p:cNvSpPr/>
          <p:nvPr/>
        </p:nvSpPr>
        <p:spPr>
          <a:xfrm>
            <a:off x="7086600" y="1043933"/>
            <a:ext cx="2286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87918B-B83F-425B-876D-9C68E2B5C91B}"/>
              </a:ext>
            </a:extLst>
          </p:cNvPr>
          <p:cNvCxnSpPr>
            <a:cxnSpLocks/>
            <a:stCxn id="12" idx="2"/>
            <a:endCxn id="15" idx="7"/>
          </p:cNvCxnSpPr>
          <p:nvPr/>
        </p:nvCxnSpPr>
        <p:spPr>
          <a:xfrm flipH="1">
            <a:off x="766180" y="1196333"/>
            <a:ext cx="6320420" cy="432267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BEC2E3-A913-467B-B2B8-04C56B72ED31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886725" y="4191001"/>
            <a:ext cx="4904475" cy="139850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1896CEB-A19C-4D21-ACEF-312AA84B6977}"/>
              </a:ext>
            </a:extLst>
          </p:cNvPr>
          <p:cNvSpPr/>
          <p:nvPr/>
        </p:nvSpPr>
        <p:spPr>
          <a:xfrm>
            <a:off x="63590" y="5489803"/>
            <a:ext cx="823135" cy="19941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4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B897-7472-4708-A25B-25999EA6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23D99-FB45-4171-A205-E42C272867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“Draw Your Community of Interest” focus</a:t>
            </a:r>
          </a:p>
          <a:p>
            <a:pPr lvl="1"/>
            <a:r>
              <a:rPr lang="en-US" sz="2000" dirty="0"/>
              <a:t>Also includes simple district-mapping tool</a:t>
            </a:r>
          </a:p>
          <a:p>
            <a:pPr lvl="1"/>
            <a:r>
              <a:rPr lang="en-US" sz="2000" dirty="0"/>
              <a:t>Only available in English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1E795-7443-4ACF-B36A-C46DD5BBBF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764C845-36F6-4A05-8BFA-39ACB721DC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833" t="10000" r="2500" b="7037"/>
          <a:stretch/>
        </p:blipFill>
        <p:spPr>
          <a:xfrm>
            <a:off x="1533525" y="2514600"/>
            <a:ext cx="6076950" cy="34725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776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3BE3-6D84-406E-AD31-DF571F2C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Caliper’s “Maptitude Online Redistricting”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7F7BD-AB75-4E23-A586-0FAAB02375A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Full Database, Powerful Online Mapping Tool</a:t>
            </a:r>
          </a:p>
          <a:p>
            <a:pPr lvl="1"/>
            <a:r>
              <a:rPr lang="en-US" sz="2000" dirty="0"/>
              <a:t>Powerful, common, data-rich online tool</a:t>
            </a:r>
          </a:p>
          <a:p>
            <a:pPr lvl="1"/>
            <a:r>
              <a:rPr lang="en-US" sz="2000" dirty="0"/>
              <a:t>Six language options: English, Spanish, Portuguese, Vietnamese, Mandarin and Korean</a:t>
            </a:r>
          </a:p>
          <a:p>
            <a:pPr lvl="1"/>
            <a:r>
              <a:rPr lang="en-US" sz="2000" dirty="0">
                <a:hlinkClick r:id="rId2"/>
              </a:rPr>
              <a:t>Quick Start Guide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E0191-B3D2-4AC8-8CFF-BA18ED4F7D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91C625BA-656B-4725-8705-2F514EB1BB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" t="10001" r="19167" b="9999"/>
          <a:stretch/>
        </p:blipFill>
        <p:spPr>
          <a:xfrm>
            <a:off x="3310924" y="2514600"/>
            <a:ext cx="5334000" cy="3388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96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BB68-CDA0-4E02-B2DB-AD9C1303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Hearing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97F1-8B9E-4D89-9D1A-AF6425B4C6A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What is your neighborhood and what are its boundaries?</a:t>
            </a:r>
          </a:p>
          <a:p>
            <a:r>
              <a:rPr lang="en-US" sz="2400" dirty="0"/>
              <a:t>What other notable areas are in the city, and what are their boundaries?</a:t>
            </a:r>
          </a:p>
          <a:p>
            <a:r>
              <a:rPr lang="en-US" sz="2400" dirty="0"/>
              <a:t>Any questions about the mapping tools?</a:t>
            </a:r>
          </a:p>
          <a:p>
            <a:r>
              <a:rPr lang="en-US" sz="2400" dirty="0"/>
              <a:t>Please visit the website for more information: </a:t>
            </a:r>
            <a:r>
              <a:rPr lang="en-US" sz="2400" dirty="0">
                <a:hlinkClick r:id="rId2"/>
              </a:rPr>
              <a:t>drawgoleta.org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64989-1A4C-44D4-9098-5046A7A193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1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“From District” or “Residence” Districts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“By District”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72CD7-80E0-4466-BBCE-DAA2AD294F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0E62-B3E1-46F2-807C-650CFFDE8588}"/>
              </a:ext>
            </a:extLst>
          </p:cNvPr>
          <p:cNvSpPr txBox="1"/>
          <p:nvPr/>
        </p:nvSpPr>
        <p:spPr>
          <a:xfrm>
            <a:off x="4840224" y="5144006"/>
            <a:ext cx="40386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The California Voting Rights Act was written to specifically encourage by-district elections.</a:t>
            </a:r>
          </a:p>
        </p:txBody>
      </p:sp>
    </p:spTree>
    <p:extLst>
      <p:ext uri="{BB962C8B-B14F-4D97-AF65-F5344CB8AC3E}">
        <p14:creationId xmlns:p14="http://schemas.microsoft.com/office/powerpoint/2010/main" val="60008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8E2B3E-7E62-466F-853A-50C0482C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Districting Process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90AEF-07A2-4A05-8B01-7776136E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4F9B62EE-73FE-4EEE-A1C9-147A81DC9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154966"/>
              </p:ext>
            </p:extLst>
          </p:nvPr>
        </p:nvGraphicFramePr>
        <p:xfrm>
          <a:off x="609600" y="868680"/>
          <a:ext cx="8153400" cy="5165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225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099175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9598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959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Public Workshops: June 7, June 26 &amp; August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City.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 workshop virtual, second and third in person.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Third workshop also serves as Pre-Draft Hearing #1.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480673"/>
                  </a:ext>
                </a:extLst>
              </a:tr>
              <a:tr h="8841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Initial Pre-Draft Hearings: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August 2 &amp;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meetings held prior to release of draft maps.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Identify “neighborhoods,” “communities of interest,” and “secondary areas.” Second hearing will take place during regular City Council meeting.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683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Initial deadline for submitting draft maps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January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Deadline for the public to submit draft maps for inclusion in the next hearing packet and presentation</a:t>
                      </a:r>
                      <a:endParaRPr lang="en-US" sz="1600" dirty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116078"/>
                  </a:ext>
                </a:extLst>
              </a:tr>
              <a:tr h="3959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January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Initial draft maps posted to project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976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hearings on draft maps: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February 1 &amp;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sequence.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Will take place during regular City Council meetings.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683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Map adoption: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March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Map adopted via ordinance at regular City Council meeting.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47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881C-6686-40A0-8932-1222E22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Districting Rules and Goals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46009-779F-4B75-B8A0-0106AB73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E41DE-590C-492B-89CE-55BAFD7FE382}"/>
              </a:ext>
            </a:extLst>
          </p:cNvPr>
          <p:cNvSpPr txBox="1">
            <a:spLocks/>
          </p:cNvSpPr>
          <p:nvPr/>
        </p:nvSpPr>
        <p:spPr>
          <a:xfrm>
            <a:off x="177019" y="1706564"/>
            <a:ext cx="2590800" cy="2408236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/>
              <a:t>Equal Population</a:t>
            </a:r>
          </a:p>
          <a:p>
            <a:r>
              <a:rPr lang="en-US" altLang="en-US" sz="1800" b="1"/>
              <a:t>Federal Voting Rights Act</a:t>
            </a:r>
          </a:p>
          <a:p>
            <a:r>
              <a:rPr lang="en-US" altLang="en-US" sz="1800" b="1"/>
              <a:t>No Racial Gerrymandering</a:t>
            </a:r>
          </a:p>
          <a:p>
            <a:pPr lvl="1"/>
            <a:endParaRPr lang="en-US" altLang="en-US" sz="1400" b="1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53BBD6B-18DC-4572-8345-0314AD19190B}"/>
              </a:ext>
            </a:extLst>
          </p:cNvPr>
          <p:cNvSpPr txBox="1">
            <a:spLocks/>
          </p:cNvSpPr>
          <p:nvPr/>
        </p:nvSpPr>
        <p:spPr bwMode="auto">
          <a:xfrm>
            <a:off x="179095" y="1084264"/>
            <a:ext cx="25908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1. Federal Laws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CD588EC-196C-4ABD-B37A-5982D0A02ABA}"/>
              </a:ext>
            </a:extLst>
          </p:cNvPr>
          <p:cNvSpPr txBox="1">
            <a:spLocks/>
          </p:cNvSpPr>
          <p:nvPr/>
        </p:nvSpPr>
        <p:spPr>
          <a:xfrm>
            <a:off x="2791666" y="1084264"/>
            <a:ext cx="3214637" cy="6397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2. California Criteria for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BC1AB-5512-44D0-B177-2E86DCEB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97" y="4220465"/>
            <a:ext cx="2413416" cy="16002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C4D300-45E8-4DD9-953D-2C601AB1A2EB}"/>
              </a:ext>
            </a:extLst>
          </p:cNvPr>
          <p:cNvSpPr txBox="1">
            <a:spLocks/>
          </p:cNvSpPr>
          <p:nvPr/>
        </p:nvSpPr>
        <p:spPr>
          <a:xfrm>
            <a:off x="2791666" y="1687306"/>
            <a:ext cx="3214637" cy="413336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Geographically contiguous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Undivided neighborhoods and “communities of interest” </a:t>
            </a:r>
            <a:br>
              <a:rPr lang="en-US" altLang="en-US" sz="1800" b="1" dirty="0"/>
            </a:br>
            <a:r>
              <a:rPr lang="en-US" altLang="en-US" sz="1400" dirty="0"/>
              <a:t>(Socio-economic geographic areas that should be kept together)</a:t>
            </a:r>
            <a:endParaRPr lang="en-US" altLang="en-US" sz="18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Easily identifiable boundaries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Compact</a:t>
            </a:r>
            <a:br>
              <a:rPr lang="en-US" altLang="en-US" sz="1800" b="1" dirty="0"/>
            </a:br>
            <a:r>
              <a:rPr lang="en-US" altLang="en-US" sz="1400" dirty="0"/>
              <a:t>(Do not bypass one group of people to get to a more distant group of people)</a:t>
            </a:r>
          </a:p>
          <a:p>
            <a:pPr marL="0" indent="0">
              <a:buNone/>
              <a:defRPr/>
            </a:pPr>
            <a:r>
              <a:rPr lang="en-US" altLang="en-US" sz="18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Prohibited</a:t>
            </a:r>
            <a:r>
              <a:rPr lang="en-US" altLang="en-US" sz="16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“Shall not favor or discriminate against a political party.”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D573AF9-3D14-4A50-AA08-26FE42925484}"/>
              </a:ext>
            </a:extLst>
          </p:cNvPr>
          <p:cNvSpPr txBox="1">
            <a:spLocks/>
          </p:cNvSpPr>
          <p:nvPr/>
        </p:nvSpPr>
        <p:spPr>
          <a:xfrm>
            <a:off x="6030151" y="1066800"/>
            <a:ext cx="3037649" cy="639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3. Other Traditional Districting Principles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A7ACEBE-6AE4-41DE-B9FB-3583DAC1AF1E}"/>
              </a:ext>
            </a:extLst>
          </p:cNvPr>
          <p:cNvSpPr txBox="1">
            <a:spLocks/>
          </p:cNvSpPr>
          <p:nvPr/>
        </p:nvSpPr>
        <p:spPr>
          <a:xfrm>
            <a:off x="6028075" y="1687306"/>
            <a:ext cx="3037650" cy="413336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/>
              <a:t>Respect voters’ choices / continuity in office</a:t>
            </a:r>
          </a:p>
          <a:p>
            <a:r>
              <a:rPr lang="en-US" altLang="en-US" sz="1800" b="1" dirty="0"/>
              <a:t>Future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335706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2542635" cy="1298019"/>
          </a:xfrm>
        </p:spPr>
        <p:txBody>
          <a:bodyPr>
            <a:noAutofit/>
          </a:bodyPr>
          <a:lstStyle/>
          <a:p>
            <a:r>
              <a:rPr lang="en-US" sz="3200" dirty="0"/>
              <a:t>Demographic 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114300" y="1981200"/>
            <a:ext cx="243840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Estimates from the American Community Survey (2015-2019). </a:t>
            </a:r>
          </a:p>
          <a:p>
            <a:pPr algn="ctr"/>
            <a:endParaRPr lang="en-US" b="1" dirty="0">
              <a:latin typeface="Garamond" panose="02020404030301010803" pitchFamily="18" charset="0"/>
            </a:endParaRPr>
          </a:p>
          <a:p>
            <a:pPr algn="ctr"/>
            <a:r>
              <a:rPr lang="en-US" b="1" dirty="0">
                <a:latin typeface="Garamond" panose="02020404030301010803" pitchFamily="18" charset="0"/>
              </a:rPr>
              <a:t>Each of the 4 districts must contain about 7,500 people.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8FFB73C-5B68-4BCA-B0AE-0FEE192F69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337960"/>
              </p:ext>
            </p:extLst>
          </p:nvPr>
        </p:nvGraphicFramePr>
        <p:xfrm>
          <a:off x="2946654" y="304800"/>
          <a:ext cx="5973763" cy="585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974222" imgH="5852349" progId="Excel.Sheet.12">
                  <p:embed/>
                </p:oleObj>
              </mc:Choice>
              <mc:Fallback>
                <p:oleObj name="Worksheet" r:id="rId2" imgW="5974222" imgH="58523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46654" y="304800"/>
                        <a:ext cx="5973763" cy="585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32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Neighborhoods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5C20B-4D41-41EF-B367-6D695D7A86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b="1" baseline="30000" dirty="0">
                <a:solidFill>
                  <a:srgbClr val="7030A0"/>
                </a:solidFill>
              </a:rPr>
              <a:t>st</a:t>
            </a:r>
            <a:r>
              <a:rPr lang="en-US" sz="2400" b="1" dirty="0">
                <a:solidFill>
                  <a:srgbClr val="7030A0"/>
                </a:solidFill>
              </a:rPr>
              <a:t> Question: What is your neighborhood?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2</a:t>
            </a:r>
            <a:r>
              <a:rPr lang="en-US" sz="2400" b="1" baseline="30000" dirty="0">
                <a:solidFill>
                  <a:srgbClr val="7030A0"/>
                </a:solidFill>
              </a:rPr>
              <a:t>nd</a:t>
            </a:r>
            <a:r>
              <a:rPr lang="en-US" sz="2400" b="1" dirty="0">
                <a:solidFill>
                  <a:srgbClr val="7030A0"/>
                </a:solidFill>
              </a:rPr>
              <a:t> Question: What are its geographic boundaries?</a:t>
            </a: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Examples of physical features defining a neighborhood boundary:</a:t>
            </a:r>
          </a:p>
          <a:p>
            <a:r>
              <a:rPr lang="en-US" sz="1800" dirty="0"/>
              <a:t>Natural neighborhood dividing lines, such as highway or major roads, rivers, canals and/or hills</a:t>
            </a:r>
          </a:p>
          <a:p>
            <a:r>
              <a:rPr lang="en-US" sz="1800" dirty="0"/>
              <a:t>Areas around parks or schools</a:t>
            </a:r>
          </a:p>
          <a:p>
            <a:r>
              <a:rPr lang="en-US" sz="1800" dirty="0"/>
              <a:t>Other neighborhood landmarks</a:t>
            </a: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In the absence of public testimony, planning records and other similar documents may provide definition.</a:t>
            </a:r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6CE03-B877-48BE-A40D-CA7A8E45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773" y="5643581"/>
            <a:ext cx="3546227" cy="6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6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E141-D2A2-4D19-825E-7D11A3C4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/>
              <a:t>Beyond Neighborhoods:</a:t>
            </a:r>
            <a:br>
              <a:rPr lang="en-US" sz="3600" dirty="0"/>
            </a:br>
            <a:r>
              <a:rPr lang="en-US" sz="3600" dirty="0"/>
              <a:t>Defining Communities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014AA-3B16-48AC-B179-9C6C9D2A46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90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1</a:t>
            </a:r>
            <a:r>
              <a:rPr lang="en-US" sz="2000" b="1" baseline="30000" dirty="0">
                <a:solidFill>
                  <a:srgbClr val="7030A0"/>
                </a:solidFill>
              </a:rPr>
              <a:t>st</a:t>
            </a:r>
            <a:r>
              <a:rPr lang="en-US" sz="2000" b="1" dirty="0">
                <a:solidFill>
                  <a:srgbClr val="7030A0"/>
                </a:solidFill>
              </a:rPr>
              <a:t> Question: What defines your community of interest?</a:t>
            </a:r>
          </a:p>
          <a:p>
            <a:r>
              <a:rPr lang="en-US" sz="1800" dirty="0"/>
              <a:t>Geographic Area, plus</a:t>
            </a:r>
          </a:p>
          <a:p>
            <a:r>
              <a:rPr lang="en-US" sz="1800" dirty="0"/>
              <a:t>Shared issue or characteristic</a:t>
            </a:r>
          </a:p>
          <a:p>
            <a:pPr lvl="1"/>
            <a:r>
              <a:rPr lang="en-US" sz="1600" i="1" dirty="0">
                <a:solidFill>
                  <a:schemeClr val="tx2"/>
                </a:solidFill>
              </a:rPr>
              <a:t>Shared social or economic interest</a:t>
            </a:r>
          </a:p>
          <a:p>
            <a:pPr lvl="1"/>
            <a:r>
              <a:rPr lang="en-US" sz="1600" i="1" dirty="0">
                <a:solidFill>
                  <a:schemeClr val="tx2"/>
                </a:solidFill>
              </a:rPr>
              <a:t>Impacted by city policies</a:t>
            </a:r>
          </a:p>
          <a:p>
            <a:r>
              <a:rPr lang="en-US" sz="1800" dirty="0"/>
              <a:t>Tell us “your community’s story”</a:t>
            </a: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baseline="30000" dirty="0">
                <a:solidFill>
                  <a:srgbClr val="7030A0"/>
                </a:solidFill>
              </a:rPr>
              <a:t>nd</a:t>
            </a:r>
            <a:r>
              <a:rPr lang="en-US" sz="2000" b="1" dirty="0">
                <a:solidFill>
                  <a:srgbClr val="7030A0"/>
                </a:solidFill>
              </a:rPr>
              <a:t> Question: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Would this community of interest benefit from being “included within a single district for purposes of its effective and fair representation”? </a:t>
            </a:r>
          </a:p>
          <a:p>
            <a:r>
              <a:rPr lang="en-US" sz="1800" dirty="0"/>
              <a:t>Or would it benefit more from having multiple representatives?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FD1F9-4123-45DB-A3CE-4426D42F75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4FE10-AA05-4238-9535-5055F0A2F905}"/>
              </a:ext>
            </a:extLst>
          </p:cNvPr>
          <p:cNvSpPr txBox="1"/>
          <p:nvPr/>
        </p:nvSpPr>
        <p:spPr>
          <a:xfrm>
            <a:off x="1676400" y="575201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aramond" panose="02020404030301010803" pitchFamily="18" charset="0"/>
              </a:rPr>
              <a:t>Definitions of Communities of Interest may </a:t>
            </a:r>
            <a:r>
              <a:rPr lang="en-US" sz="1600" i="1" u="sng" dirty="0">
                <a:latin typeface="Garamond" panose="02020404030301010803" pitchFamily="18" charset="0"/>
              </a:rPr>
              <a:t>not</a:t>
            </a:r>
            <a:r>
              <a:rPr lang="en-US" sz="1600" i="1" dirty="0">
                <a:latin typeface="Garamond" panose="02020404030301010803" pitchFamily="18" charset="0"/>
              </a:rPr>
              <a:t> include relationships with political parties, incumbents, or political candidates.</a:t>
            </a:r>
          </a:p>
        </p:txBody>
      </p:sp>
    </p:spTree>
    <p:extLst>
      <p:ext uri="{BB962C8B-B14F-4D97-AF65-F5344CB8AC3E}">
        <p14:creationId xmlns:p14="http://schemas.microsoft.com/office/powerpoint/2010/main" val="75172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B17954-C058-447A-BBA6-B992E3C0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Neighborhoods / Communities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F319E-7FC8-49E4-9838-75E1C11C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6F6ABF-15A2-4AF0-8CE7-F37C0D17AFFA}"/>
              </a:ext>
            </a:extLst>
          </p:cNvPr>
          <p:cNvSpPr txBox="1">
            <a:spLocks/>
          </p:cNvSpPr>
          <p:nvPr/>
        </p:nvSpPr>
        <p:spPr>
          <a:xfrm>
            <a:off x="612648" y="990600"/>
            <a:ext cx="8153400" cy="51054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Explore using NDC’s “Story Map” of Goleta</a:t>
            </a:r>
          </a:p>
          <a:p>
            <a:pPr lvl="1"/>
            <a:r>
              <a:rPr lang="en-US" dirty="0"/>
              <a:t>Similar to PowerPoint, but interactive </a:t>
            </a:r>
          </a:p>
          <a:p>
            <a:pPr lvl="1"/>
            <a:r>
              <a:rPr lang="en-US" dirty="0"/>
              <a:t>Used to identify potential “communities of interest”</a:t>
            </a:r>
          </a:p>
          <a:p>
            <a:pPr lvl="1"/>
            <a:r>
              <a:rPr lang="en-US" dirty="0">
                <a:hlinkClick r:id="rId2"/>
              </a:rPr>
              <a:t>Goleta’s Story Map 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2E2890DC-4B28-4D80-97B1-960B18FCA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1481" r="20000" b="10000"/>
          <a:stretch/>
        </p:blipFill>
        <p:spPr>
          <a:xfrm>
            <a:off x="1658112" y="2953938"/>
            <a:ext cx="5065776" cy="32742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088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1B9424-D39E-42BC-824F-7F1D3179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Mapping and Map Review Tools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3C13C3-B41D-46E3-B43F-FF71A3CA48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Different tools for different purposes</a:t>
            </a:r>
          </a:p>
          <a:p>
            <a:r>
              <a:rPr lang="en-US" dirty="0"/>
              <a:t>Different tools for different levels of comfort and interest</a:t>
            </a:r>
          </a:p>
          <a:p>
            <a:pPr lvl="1"/>
            <a:r>
              <a:rPr lang="en-US" dirty="0"/>
              <a:t>Simple “learn about your community” map</a:t>
            </a:r>
          </a:p>
          <a:p>
            <a:pPr lvl="1"/>
            <a:r>
              <a:rPr lang="en-US" dirty="0"/>
              <a:t>Simple “review draft maps” tool</a:t>
            </a:r>
          </a:p>
          <a:p>
            <a:pPr lvl="1"/>
            <a:r>
              <a:rPr lang="en-US" dirty="0"/>
              <a:t>Easy-to-use “Draw your neighborhood” tool</a:t>
            </a:r>
          </a:p>
          <a:p>
            <a:pPr lvl="1"/>
            <a:r>
              <a:rPr lang="en-US" dirty="0"/>
              <a:t>Paper- and Excel-based simple “Draw a draft map” tools</a:t>
            </a:r>
          </a:p>
          <a:p>
            <a:pPr lvl="1"/>
            <a:r>
              <a:rPr lang="en-US" dirty="0"/>
              <a:t>Powerful, data-rich “Draw a draft map” tool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C17BA-8DC4-4E8A-B260-2CAA8B84C9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June 7, 2021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25119-3F1F-418E-BAC9-EFD1B4FD2CC0}"/>
              </a:ext>
            </a:extLst>
          </p:cNvPr>
          <p:cNvSpPr txBox="1"/>
          <p:nvPr/>
        </p:nvSpPr>
        <p:spPr>
          <a:xfrm>
            <a:off x="1558375" y="5643383"/>
            <a:ext cx="624273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Whether you use the powerful (but complicated) online mapping tool, Excel, the paper kit, or just draw on a napkin, we welcome your maps!</a:t>
            </a:r>
          </a:p>
        </p:txBody>
      </p:sp>
    </p:spTree>
    <p:extLst>
      <p:ext uri="{BB962C8B-B14F-4D97-AF65-F5344CB8AC3E}">
        <p14:creationId xmlns:p14="http://schemas.microsoft.com/office/powerpoint/2010/main" val="223380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5674</TotalTime>
  <Words>944</Words>
  <Application>Microsoft Office PowerPoint</Application>
  <PresentationFormat>On-screen Show (4:3)</PresentationFormat>
  <Paragraphs>133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Garamond</vt:lpstr>
      <vt:lpstr>Tw Cen MT</vt:lpstr>
      <vt:lpstr>Wingdings</vt:lpstr>
      <vt:lpstr>Wingdings 2</vt:lpstr>
      <vt:lpstr>Median</vt:lpstr>
      <vt:lpstr>Worksheet</vt:lpstr>
      <vt:lpstr>City of Goleta Introduction to Districting</vt:lpstr>
      <vt:lpstr>Election Systems</vt:lpstr>
      <vt:lpstr>Districting Process</vt:lpstr>
      <vt:lpstr>Districting Rules and Goals</vt:lpstr>
      <vt:lpstr>Demographic Summary</vt:lpstr>
      <vt:lpstr>Defining Neighborhoods</vt:lpstr>
      <vt:lpstr>Beyond Neighborhoods: Defining Communities of Interest</vt:lpstr>
      <vt:lpstr>Possible Neighborhoods / Communities</vt:lpstr>
      <vt:lpstr>Public Mapping and Map Review Tools</vt:lpstr>
      <vt:lpstr>Simple Map Review Tool</vt:lpstr>
      <vt:lpstr>Simple Map Drawing Tool</vt:lpstr>
      <vt:lpstr>Simple Map Drawing Tool  + Excel Supplement</vt:lpstr>
      <vt:lpstr>DistrictR</vt:lpstr>
      <vt:lpstr>Caliper’s “Maptitude Online Redistricting”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Daniel Phillips</cp:lastModifiedBy>
  <cp:revision>434</cp:revision>
  <cp:lastPrinted>2017-05-23T05:26:42Z</cp:lastPrinted>
  <dcterms:created xsi:type="dcterms:W3CDTF">2011-05-19T00:29:13Z</dcterms:created>
  <dcterms:modified xsi:type="dcterms:W3CDTF">2021-06-08T20:47:32Z</dcterms:modified>
</cp:coreProperties>
</file>